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6"/>
  </p:notesMasterIdLst>
  <p:handoutMasterIdLst>
    <p:handoutMasterId r:id="rId17"/>
  </p:handoutMasterIdLst>
  <p:sldIdLst>
    <p:sldId id="259" r:id="rId2"/>
    <p:sldId id="300" r:id="rId3"/>
    <p:sldId id="272" r:id="rId4"/>
    <p:sldId id="273" r:id="rId5"/>
    <p:sldId id="274" r:id="rId6"/>
    <p:sldId id="314" r:id="rId7"/>
    <p:sldId id="276" r:id="rId8"/>
    <p:sldId id="277" r:id="rId9"/>
    <p:sldId id="302" r:id="rId10"/>
    <p:sldId id="301" r:id="rId11"/>
    <p:sldId id="278" r:id="rId12"/>
    <p:sldId id="279" r:id="rId13"/>
    <p:sldId id="275" r:id="rId14"/>
    <p:sldId id="280" r:id="rId1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-105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1C0B0CD8-FDDB-4014-B5D4-680AEF4DEB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97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F699048A-F713-4CA7-8151-344C7D832F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80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72F5B-75F4-4926-850D-5B669B00F00C}" type="slidenum">
              <a:rPr lang="en-US"/>
              <a:pPr/>
              <a:t>1</a:t>
            </a:fld>
            <a:endParaRPr 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0C226-3552-4ECB-9195-A16DBFF7AD54}" type="slidenum">
              <a:rPr lang="en-US"/>
              <a:pPr/>
              <a:t>12</a:t>
            </a:fld>
            <a:endParaRPr lang="en-US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94BA5-E4C7-4365-8AC3-1052406F5681}" type="slidenum">
              <a:rPr lang="en-US"/>
              <a:pPr/>
              <a:t>13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B85ED4-8689-4568-9497-653B761839A1}" type="slidenum">
              <a:rPr lang="en-US"/>
              <a:pPr/>
              <a:t>14</a:t>
            </a:fld>
            <a:endParaRPr lang="en-US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AF8CB5-0057-4DCF-BB35-CAA51EADE805}" type="slidenum">
              <a:rPr lang="en-US"/>
              <a:pPr/>
              <a:t>2</a:t>
            </a:fld>
            <a:endParaRPr 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796582-55B5-48F7-A0CC-2E67113E365D}" type="slidenum">
              <a:rPr lang="en-US"/>
              <a:pPr/>
              <a:t>3</a:t>
            </a:fld>
            <a:endParaRPr lang="en-US"/>
          </a:p>
        </p:txBody>
      </p:sp>
      <p:sp>
        <p:nvSpPr>
          <p:cNvPr id="382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F270D-A5D9-4A8E-9C79-89DDDE904C91}" type="slidenum">
              <a:rPr lang="en-US"/>
              <a:pPr/>
              <a:t>4</a:t>
            </a:fld>
            <a:endParaRPr lang="en-US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6A5A1A-54E8-40DA-A89E-686C316C728C}" type="slidenum">
              <a:rPr lang="en-US"/>
              <a:pPr/>
              <a:t>5</a:t>
            </a:fld>
            <a:endParaRPr lang="en-US"/>
          </a:p>
        </p:txBody>
      </p:sp>
      <p:sp>
        <p:nvSpPr>
          <p:cNvPr id="38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803BD-EAD8-4238-BAE6-1CABC7718522}" type="slidenum">
              <a:rPr lang="en-US"/>
              <a:pPr/>
              <a:t>7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C0356D-32A3-4ED1-B5FA-F9636DF8DDE8}" type="slidenum">
              <a:rPr lang="en-US"/>
              <a:pPr/>
              <a:t>8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C0356D-32A3-4ED1-B5FA-F9636DF8DDE8}" type="slidenum">
              <a:rPr lang="en-US"/>
              <a:pPr/>
              <a:t>9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592DF5-106F-4DEE-BFC5-60E1070FC65D}" type="slidenum">
              <a:rPr lang="en-US"/>
              <a:pPr/>
              <a:t>11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r>
              <a:rPr lang="en-US" dirty="0" smtClean="0"/>
              <a:t>Union College</a:t>
            </a:r>
          </a:p>
          <a:p>
            <a:r>
              <a:rPr lang="en-US" dirty="0" smtClean="0"/>
              <a:t>Mechanical Engineering</a:t>
            </a:r>
            <a:endParaRPr lang="en-US" dirty="0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FAABB2DA-5330-4C57-A2DA-DD81762FC6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0887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A806850F-1EFE-422C-A5CB-E5C1839D819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3F15D237-A508-4AFB-BA71-FB952992A7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50E83A85-1AEC-445B-AD1A-57D30AB68B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7A5FAA0E-0AB4-4BE9-AFE2-790B6209C6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DA9522CF-34EE-47B3-BFB7-4FF89AD9A3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148A518E-681F-4370-83A1-AD3F6C40F9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D9CC9C06-5CAA-4392-8663-279A4B413B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14FC2A24-A8DB-4F90-B3F4-475FA6AD72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5A6CF66B-DAED-4291-96B6-4379B31B83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C0D25C63-84E9-43FE-9EFD-C2A44FA0DE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n-US" sz="800"/>
              <a:t>Union College</a:t>
            </a:r>
          </a:p>
          <a:p>
            <a:pPr eaLnBrk="1" hangingPunct="1"/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r>
              <a:rPr lang="en-US" dirty="0" smtClean="0"/>
              <a:t>RBB </a:t>
            </a:r>
            <a:fld id="{370ABB8F-5E1A-4868-BD88-D0D6A804E11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wmf"/><Relationship Id="rId9" Type="http://schemas.openxmlformats.org/officeDocument/2006/relationships/oleObject" Target="../embeddings/oleObject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0E660-77E5-4824-9A1C-076A330EB39D}" type="slidenum">
              <a:rPr lang="en-US"/>
              <a:pPr/>
              <a:t>1</a:t>
            </a:fld>
            <a:endParaRPr lang="en-US"/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FATIGUE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Endurance </a:t>
            </a:r>
            <a:r>
              <a:rPr lang="en-US" dirty="0"/>
              <a:t>Limit </a:t>
            </a:r>
            <a:r>
              <a:rPr lang="en-US"/>
              <a:t>Modifying </a:t>
            </a:r>
            <a:r>
              <a:rPr lang="en-US" smtClean="0"/>
              <a:t>Factors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Neuber</a:t>
            </a:r>
            <a:r>
              <a:rPr lang="en-US" dirty="0" smtClean="0"/>
              <a:t> Constants,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3429000"/>
          </a:xfrm>
        </p:spPr>
        <p:txBody>
          <a:bodyPr/>
          <a:lstStyle/>
          <a:p>
            <a:r>
              <a:rPr lang="en-US" sz="2400" dirty="0" smtClean="0"/>
              <a:t>Steel Loaded in Tension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Annealed Aluminum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Hardened Aluminum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E83A85-1AEC-445B-AD1A-57D30AB68B5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715000" y="838200"/>
          <a:ext cx="762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47" name="Equation" r:id="rId3" imgW="304560" imgH="253800" progId="Equation.DSMT4">
                  <p:embed/>
                </p:oleObj>
              </mc:Choice>
              <mc:Fallback>
                <p:oleObj name="Equation" r:id="rId3" imgW="304560" imgH="253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838200"/>
                        <a:ext cx="762000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5800" y="4800600"/>
          <a:ext cx="784860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b="0" dirty="0" err="1" smtClean="0">
                          <a:latin typeface="+mj-lt"/>
                        </a:rPr>
                        <a:t>S</a:t>
                      </a:r>
                      <a:r>
                        <a:rPr lang="en-US" sz="1200" b="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="0" baseline="0" dirty="0" smtClean="0">
                          <a:latin typeface="+mj-lt"/>
                        </a:rPr>
                        <a:t> (</a:t>
                      </a:r>
                      <a:r>
                        <a:rPr lang="en-US" sz="1200" b="0" baseline="0" dirty="0" err="1" smtClean="0">
                          <a:latin typeface="+mj-lt"/>
                        </a:rPr>
                        <a:t>ksi</a:t>
                      </a:r>
                      <a:r>
                        <a:rPr lang="en-US" sz="1200" b="0" baseline="0" dirty="0" smtClean="0">
                          <a:latin typeface="+mj-lt"/>
                        </a:rPr>
                        <a:t>)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30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40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50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60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70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80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90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j-lt"/>
                        </a:rPr>
                        <a:t>S</a:t>
                      </a:r>
                      <a:r>
                        <a:rPr lang="en-US" sz="120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aseline="0" dirty="0" smtClean="0">
                          <a:latin typeface="+mj-lt"/>
                        </a:rPr>
                        <a:t> (</a:t>
                      </a:r>
                      <a:r>
                        <a:rPr lang="en-US" sz="1200" baseline="0" dirty="0" err="1" smtClean="0">
                          <a:latin typeface="+mj-lt"/>
                        </a:rPr>
                        <a:t>Msi</a:t>
                      </a:r>
                      <a:r>
                        <a:rPr lang="en-US" sz="1200" baseline="0" dirty="0" smtClean="0">
                          <a:latin typeface="+mj-lt"/>
                        </a:rPr>
                        <a:t>)</a:t>
                      </a:r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103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138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207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276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345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414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483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552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621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0.175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0.278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0.219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0.186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0.162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0.144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0.131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0.122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78212" name="Object 4"/>
          <p:cNvGraphicFramePr>
            <a:graphicFrameLocks noChangeAspect="1"/>
          </p:cNvGraphicFramePr>
          <p:nvPr/>
        </p:nvGraphicFramePr>
        <p:xfrm>
          <a:off x="762000" y="5410200"/>
          <a:ext cx="787400" cy="35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48" name="Equation" r:id="rId5" imgW="711000" imgH="317160" progId="Equation.DSMT4">
                  <p:embed/>
                </p:oleObj>
              </mc:Choice>
              <mc:Fallback>
                <p:oleObj name="Equation" r:id="rId5" imgW="711000" imgH="3171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410200"/>
                        <a:ext cx="787400" cy="3515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85800" y="3505200"/>
          <a:ext cx="71035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b="0" dirty="0" err="1" smtClean="0">
                          <a:latin typeface="+mj-lt"/>
                        </a:rPr>
                        <a:t>S</a:t>
                      </a:r>
                      <a:r>
                        <a:rPr lang="en-US" sz="1200" b="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="0" baseline="0" dirty="0" smtClean="0">
                          <a:latin typeface="+mj-lt"/>
                        </a:rPr>
                        <a:t> (</a:t>
                      </a:r>
                      <a:r>
                        <a:rPr lang="en-US" sz="1200" b="0" baseline="0" dirty="0" err="1" smtClean="0">
                          <a:latin typeface="+mj-lt"/>
                        </a:rPr>
                        <a:t>ksi</a:t>
                      </a:r>
                      <a:r>
                        <a:rPr lang="en-US" sz="1200" b="0" baseline="0" dirty="0" smtClean="0">
                          <a:latin typeface="+mj-lt"/>
                        </a:rPr>
                        <a:t>)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30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35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40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45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j-lt"/>
                        </a:rPr>
                        <a:t>S</a:t>
                      </a:r>
                      <a:r>
                        <a:rPr lang="en-US" sz="120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aseline="0" dirty="0" smtClean="0">
                          <a:latin typeface="+mj-lt"/>
                        </a:rPr>
                        <a:t> (</a:t>
                      </a:r>
                      <a:r>
                        <a:rPr lang="en-US" sz="1200" baseline="0" dirty="0" err="1" smtClean="0">
                          <a:latin typeface="+mj-lt"/>
                        </a:rPr>
                        <a:t>Msi</a:t>
                      </a:r>
                      <a:r>
                        <a:rPr lang="en-US" sz="1200" baseline="0" dirty="0" smtClean="0">
                          <a:latin typeface="+mj-lt"/>
                        </a:rPr>
                        <a:t>)</a:t>
                      </a:r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69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103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138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172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207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241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276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310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0.341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0.217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0.152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0.123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0.111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52398" y="2209800"/>
          <a:ext cx="899160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b="0" dirty="0" err="1" smtClean="0">
                          <a:latin typeface="+mj-lt"/>
                        </a:rPr>
                        <a:t>S</a:t>
                      </a:r>
                      <a:r>
                        <a:rPr lang="en-US" sz="1200" b="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="0" baseline="0" dirty="0" smtClean="0">
                          <a:latin typeface="+mj-lt"/>
                        </a:rPr>
                        <a:t> (</a:t>
                      </a:r>
                      <a:r>
                        <a:rPr lang="en-US" sz="1200" b="0" baseline="0" dirty="0" err="1" smtClean="0">
                          <a:latin typeface="+mj-lt"/>
                        </a:rPr>
                        <a:t>ksi</a:t>
                      </a:r>
                      <a:r>
                        <a:rPr lang="en-US" sz="1200" b="0" baseline="0" dirty="0" smtClean="0">
                          <a:latin typeface="+mj-lt"/>
                        </a:rPr>
                        <a:t>)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50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60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70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80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90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100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120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140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160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180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200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220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240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j-lt"/>
                        </a:rPr>
                        <a:t>S</a:t>
                      </a:r>
                      <a:r>
                        <a:rPr lang="en-US" sz="120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aseline="0" dirty="0" smtClean="0">
                          <a:latin typeface="+mj-lt"/>
                        </a:rPr>
                        <a:t> (</a:t>
                      </a:r>
                      <a:r>
                        <a:rPr lang="en-US" sz="1200" baseline="0" dirty="0" err="1" smtClean="0">
                          <a:latin typeface="+mj-lt"/>
                        </a:rPr>
                        <a:t>Msi</a:t>
                      </a:r>
                      <a:r>
                        <a:rPr lang="en-US" sz="1200" baseline="0" dirty="0" smtClean="0">
                          <a:latin typeface="+mj-lt"/>
                        </a:rPr>
                        <a:t>)</a:t>
                      </a:r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345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414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483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552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621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689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827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965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1103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1241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1379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1517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1655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0.130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0.108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0.093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0.070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0.062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0.049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0.039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0.031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0.024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0.018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0.013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0.009</a:t>
                      </a:r>
                      <a:endParaRPr 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78213" name="Object 5"/>
          <p:cNvGraphicFramePr>
            <a:graphicFrameLocks noChangeAspect="1"/>
          </p:cNvGraphicFramePr>
          <p:nvPr/>
        </p:nvGraphicFramePr>
        <p:xfrm>
          <a:off x="152400" y="2819400"/>
          <a:ext cx="7874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49" name="Equation" r:id="rId7" imgW="711000" imgH="317160" progId="Equation.DSMT4">
                  <p:embed/>
                </p:oleObj>
              </mc:Choice>
              <mc:Fallback>
                <p:oleObj name="Equation" r:id="rId7" imgW="711000" imgH="31716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819400"/>
                        <a:ext cx="78740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8214" name="Object 6"/>
          <p:cNvGraphicFramePr>
            <a:graphicFrameLocks noChangeAspect="1"/>
          </p:cNvGraphicFramePr>
          <p:nvPr/>
        </p:nvGraphicFramePr>
        <p:xfrm>
          <a:off x="762000" y="4114800"/>
          <a:ext cx="7874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50" name="Equation" r:id="rId9" imgW="711000" imgH="317160" progId="Equation.DSMT4">
                  <p:embed/>
                </p:oleObj>
              </mc:Choice>
              <mc:Fallback>
                <p:oleObj name="Equation" r:id="rId9" imgW="711000" imgH="31716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114800"/>
                        <a:ext cx="78740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70A6D9-6BE6-4106-99F0-D04484AFC6AE}" type="slidenum">
              <a:rPr lang="en-US"/>
              <a:pPr/>
              <a:t>11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Notch Sensitivity Curves</a:t>
            </a:r>
          </a:p>
        </p:txBody>
      </p:sp>
      <p:pic>
        <p:nvPicPr>
          <p:cNvPr id="364548" name="Picture 4" descr="L01F2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1295400" y="1752600"/>
            <a:ext cx="6248400" cy="4335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5294EC-8C30-46AC-931C-0E53565BC0E4}" type="slidenum">
              <a:rPr lang="en-US"/>
              <a:pPr/>
              <a:t>12</a:t>
            </a:fld>
            <a:endParaRPr lang="en-US"/>
          </a:p>
        </p:txBody>
      </p:sp>
      <p:sp>
        <p:nvSpPr>
          <p:cNvPr id="3665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Additional Notch Sensitivity Curves</a:t>
            </a:r>
          </a:p>
        </p:txBody>
      </p:sp>
      <p:pic>
        <p:nvPicPr>
          <p:cNvPr id="366597" name="Picture 5" descr="L01F2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52600"/>
            <a:ext cx="6248400" cy="4332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F41E9F-9321-4BC4-90A0-1EEB953F87AA}" type="slidenum">
              <a:rPr lang="en-US"/>
              <a:pPr/>
              <a:t>13</a:t>
            </a:fld>
            <a:endParaRPr lang="en-US"/>
          </a:p>
        </p:txBody>
      </p:sp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</a:t>
            </a:r>
            <a:r>
              <a:rPr lang="en-US" baseline="-25000" dirty="0" err="1" smtClean="0"/>
              <a:t>e</a:t>
            </a:r>
            <a:r>
              <a:rPr lang="en-US" dirty="0" smtClean="0"/>
              <a:t> </a:t>
            </a:r>
            <a:r>
              <a:rPr lang="en-US" dirty="0"/>
              <a:t>- Reliability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1703868"/>
          <a:ext cx="6096000" cy="443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5053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Reliability, 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Standardized Variable, </a:t>
                      </a:r>
                      <a:r>
                        <a:rPr lang="en-US" sz="1400" dirty="0" err="1" smtClean="0"/>
                        <a:t>z</a:t>
                      </a:r>
                      <a:r>
                        <a:rPr lang="en-US" sz="1400" baseline="-25000" dirty="0" err="1" smtClean="0"/>
                        <a:t>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k</a:t>
                      </a:r>
                      <a:r>
                        <a:rPr lang="en-US" sz="1400" baseline="-25000" dirty="0" err="1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1.000</a:t>
                      </a:r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1.288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0.897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1.645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0.868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2.326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0.814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3.091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0.753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3.719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0.702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4.265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0.659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4.753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0.620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0.999 999 9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5.199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0.584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0.999 999 99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5.612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0.551</a:t>
                      </a:r>
                      <a:endParaRPr lang="en-US" sz="1400" dirty="0"/>
                    </a:p>
                  </a:txBody>
                  <a:tcPr anchor="ctr"/>
                </a:tc>
              </a:tr>
              <a:tr h="29728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0.999 999 999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5.997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0.520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/>
          <p:nvPr/>
        </p:nvCxnSpPr>
        <p:spPr bwMode="auto">
          <a:xfrm rot="5400000">
            <a:off x="5128375" y="4297680"/>
            <a:ext cx="21945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rot="5400000">
            <a:off x="6403303" y="4297680"/>
            <a:ext cx="21945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 rot="5400000">
            <a:off x="5702719" y="4304504"/>
            <a:ext cx="21945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 rot="5400000">
            <a:off x="7442806" y="4319288"/>
            <a:ext cx="21945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rot="5400000">
            <a:off x="3934423" y="3566160"/>
            <a:ext cx="7315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46CB0-A06D-484A-9FDF-E78488A5CA6C}" type="slidenum">
              <a:rPr lang="en-US"/>
              <a:pPr/>
              <a:t>14</a:t>
            </a:fld>
            <a:endParaRPr lang="en-US"/>
          </a:p>
        </p:txBody>
      </p:sp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68645" name="Text Box 5"/>
          <p:cNvSpPr txBox="1">
            <a:spLocks noChangeArrowheads="1"/>
          </p:cNvSpPr>
          <p:nvPr/>
        </p:nvSpPr>
        <p:spPr bwMode="auto">
          <a:xfrm>
            <a:off x="60325" y="1949450"/>
            <a:ext cx="3978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646" name="Text Box 6"/>
          <p:cNvSpPr txBox="1">
            <a:spLocks noChangeArrowheads="1"/>
          </p:cNvSpPr>
          <p:nvPr/>
        </p:nvSpPr>
        <p:spPr bwMode="auto">
          <a:xfrm>
            <a:off x="381000" y="2057400"/>
            <a:ext cx="3581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rotating shaft is supported by ball bearings at A and D and loaded by the non-rotating force F.  Estimate the life of this part.</a:t>
            </a:r>
          </a:p>
          <a:p>
            <a:pPr>
              <a:spcBef>
                <a:spcPct val="50000"/>
              </a:spcBef>
            </a:pPr>
            <a:r>
              <a:rPr lang="en-US" sz="1600" dirty="0" err="1"/>
              <a:t>S</a:t>
            </a:r>
            <a:r>
              <a:rPr lang="en-US" sz="1600" baseline="-25000" dirty="0" err="1"/>
              <a:t>ut</a:t>
            </a:r>
            <a:r>
              <a:rPr lang="en-US" sz="1600" dirty="0"/>
              <a:t>=103ksi</a:t>
            </a:r>
          </a:p>
          <a:p>
            <a:pPr>
              <a:spcBef>
                <a:spcPct val="50000"/>
              </a:spcBef>
            </a:pPr>
            <a:r>
              <a:rPr lang="en-US" sz="1600" dirty="0" err="1"/>
              <a:t>S</a:t>
            </a:r>
            <a:r>
              <a:rPr lang="en-US" sz="1600" baseline="-25000" dirty="0" err="1"/>
              <a:t>yt</a:t>
            </a:r>
            <a:r>
              <a:rPr lang="en-US" sz="1600" dirty="0"/>
              <a:t>=72ksi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Shaft is drawn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UNS G10350 steel, drawn at 1000 C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Machined finish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228752" y="2886075"/>
            <a:ext cx="1280160" cy="27432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514627" y="2909626"/>
            <a:ext cx="914400" cy="228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90427" y="2914127"/>
            <a:ext cx="1828800" cy="219456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96473" y="2945840"/>
            <a:ext cx="182880" cy="1524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8" name="Straight Connector 17"/>
          <p:cNvCxnSpPr>
            <a:cxnSpLocks noChangeAspect="1"/>
          </p:cNvCxnSpPr>
          <p:nvPr/>
        </p:nvCxnSpPr>
        <p:spPr bwMode="auto">
          <a:xfrm rot="10800000" flipV="1">
            <a:off x="4196473" y="2950864"/>
            <a:ext cx="182880" cy="1436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cxnSpLocks noChangeAspect="1"/>
          </p:cNvCxnSpPr>
          <p:nvPr/>
        </p:nvCxnSpPr>
        <p:spPr bwMode="auto">
          <a:xfrm rot="10800000" flipH="1" flipV="1">
            <a:off x="4198153" y="2950864"/>
            <a:ext cx="182880" cy="1436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8438552" y="2951704"/>
            <a:ext cx="182880" cy="1524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5" name="Straight Connector 24"/>
          <p:cNvCxnSpPr>
            <a:cxnSpLocks noChangeAspect="1"/>
          </p:cNvCxnSpPr>
          <p:nvPr/>
        </p:nvCxnSpPr>
        <p:spPr bwMode="auto">
          <a:xfrm rot="10800000" flipV="1">
            <a:off x="8438552" y="2956728"/>
            <a:ext cx="182880" cy="1436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cxnSpLocks noChangeAspect="1"/>
          </p:cNvCxnSpPr>
          <p:nvPr/>
        </p:nvCxnSpPr>
        <p:spPr bwMode="auto">
          <a:xfrm rot="10800000" flipH="1" flipV="1">
            <a:off x="8440232" y="2956728"/>
            <a:ext cx="182880" cy="1436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5400000" flipH="1" flipV="1">
            <a:off x="3912360" y="2362200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rot="5400000" flipH="1" flipV="1">
            <a:off x="5845792" y="2362200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5400000" flipH="1" flipV="1">
            <a:off x="7126408" y="2362200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rot="5400000" flipH="1" flipV="1">
            <a:off x="8151128" y="2362200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5400000" flipH="1" flipV="1">
            <a:off x="4162568" y="2499816"/>
            <a:ext cx="457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rot="5400000" flipH="1" flipV="1">
            <a:off x="8200032" y="2514600"/>
            <a:ext cx="457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rot="5400000">
            <a:off x="6343594" y="2361406"/>
            <a:ext cx="9144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4300184" y="2133600"/>
            <a:ext cx="1905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6250904" y="2133600"/>
            <a:ext cx="51435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6827012" y="2133600"/>
            <a:ext cx="68408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7526458" y="2133600"/>
            <a:ext cx="100584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/>
          </a:ln>
          <a:effectLst/>
        </p:spPr>
      </p:cxnSp>
      <p:sp useBgFill="1">
        <p:nvSpPr>
          <p:cNvPr id="45" name="TextBox 44"/>
          <p:cNvSpPr txBox="1"/>
          <p:nvPr/>
        </p:nvSpPr>
        <p:spPr>
          <a:xfrm>
            <a:off x="4958916" y="2022144"/>
            <a:ext cx="526106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00" dirty="0" smtClean="0"/>
              <a:t>10 in</a:t>
            </a:r>
            <a:endParaRPr lang="en-US" sz="1000" dirty="0"/>
          </a:p>
        </p:txBody>
      </p:sp>
      <p:sp useBgFill="1">
        <p:nvSpPr>
          <p:cNvPr id="46" name="TextBox 45"/>
          <p:cNvSpPr txBox="1"/>
          <p:nvPr/>
        </p:nvSpPr>
        <p:spPr>
          <a:xfrm>
            <a:off x="6281384" y="1828800"/>
            <a:ext cx="4572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 in</a:t>
            </a:r>
            <a:endParaRPr lang="en-US" sz="1000" dirty="0"/>
          </a:p>
        </p:txBody>
      </p:sp>
      <p:sp useBgFill="1">
        <p:nvSpPr>
          <p:cNvPr id="47" name="TextBox 46"/>
          <p:cNvSpPr txBox="1"/>
          <p:nvPr/>
        </p:nvSpPr>
        <p:spPr>
          <a:xfrm>
            <a:off x="6939888" y="1828800"/>
            <a:ext cx="4572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 in</a:t>
            </a:r>
            <a:endParaRPr lang="en-US" sz="1000" dirty="0"/>
          </a:p>
        </p:txBody>
      </p:sp>
      <p:sp useBgFill="1">
        <p:nvSpPr>
          <p:cNvPr id="48" name="TextBox 47"/>
          <p:cNvSpPr txBox="1"/>
          <p:nvPr/>
        </p:nvSpPr>
        <p:spPr>
          <a:xfrm>
            <a:off x="7791736" y="2004523"/>
            <a:ext cx="4572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 in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6413312" y="160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1500 lb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 bwMode="auto">
          <a:xfrm rot="10800000">
            <a:off x="4071584" y="23622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rot="10800000">
            <a:off x="8200032" y="23622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rot="10800000">
            <a:off x="4391168" y="23622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rot="10800000">
            <a:off x="8533264" y="23622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sp useBgFill="1">
        <p:nvSpPr>
          <p:cNvPr id="55" name="TextBox 54"/>
          <p:cNvSpPr txBox="1"/>
          <p:nvPr/>
        </p:nvSpPr>
        <p:spPr>
          <a:xfrm>
            <a:off x="4653888" y="2243920"/>
            <a:ext cx="569387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0.5 in</a:t>
            </a:r>
            <a:endParaRPr lang="en-US" sz="1000" dirty="0"/>
          </a:p>
        </p:txBody>
      </p:sp>
      <p:sp useBgFill="1">
        <p:nvSpPr>
          <p:cNvPr id="56" name="TextBox 55"/>
          <p:cNvSpPr txBox="1"/>
          <p:nvPr/>
        </p:nvSpPr>
        <p:spPr>
          <a:xfrm>
            <a:off x="7632512" y="2245056"/>
            <a:ext cx="569387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0.5 in</a:t>
            </a:r>
            <a:endParaRPr lang="en-US" sz="1000" dirty="0"/>
          </a:p>
        </p:txBody>
      </p:sp>
      <p:cxnSp>
        <p:nvCxnSpPr>
          <p:cNvPr id="57" name="Straight Arrow Connector 56"/>
          <p:cNvCxnSpPr/>
          <p:nvPr/>
        </p:nvCxnSpPr>
        <p:spPr bwMode="auto">
          <a:xfrm rot="16200000">
            <a:off x="4090006" y="2828274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rot="16200000">
            <a:off x="5690206" y="27805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6200000">
            <a:off x="6909406" y="27805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rot="16200000">
            <a:off x="7822218" y="27805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rot="16200000">
            <a:off x="8495958" y="2835098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 rot="16200000">
            <a:off x="4090006" y="3210411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 rot="16200000">
            <a:off x="5690206" y="32377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rot="16200000">
            <a:off x="6907818" y="3265002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rot="16200000">
            <a:off x="7823806" y="32377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rot="16200000">
            <a:off x="8509606" y="3224058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3689054" y="3332328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1.18 in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5471229" y="3356787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1.25 in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6747680" y="338009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 50 in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7568816" y="3369299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1.375 in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8489654" y="3342003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1.18 in</a:t>
            </a:r>
            <a:endParaRPr lang="en-US" sz="1000" dirty="0"/>
          </a:p>
        </p:txBody>
      </p:sp>
      <p:sp>
        <p:nvSpPr>
          <p:cNvPr id="72" name="Oval 71"/>
          <p:cNvSpPr>
            <a:spLocks noChangeAspect="1"/>
          </p:cNvSpPr>
          <p:nvPr/>
        </p:nvSpPr>
        <p:spPr bwMode="auto">
          <a:xfrm>
            <a:off x="6196088" y="2992272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 bwMode="auto">
          <a:xfrm>
            <a:off x="7478976" y="2985448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 bwMode="auto">
          <a:xfrm>
            <a:off x="8505968" y="2999096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 bwMode="auto">
          <a:xfrm>
            <a:off x="4259696" y="2992272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328616" y="2888776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5969760" y="28956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7488072" y="2888776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8165912" y="28956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 useBgFill="1">
        <p:nvSpPr>
          <p:cNvPr id="80" name="TextBox 79"/>
          <p:cNvSpPr txBox="1"/>
          <p:nvPr/>
        </p:nvSpPr>
        <p:spPr>
          <a:xfrm>
            <a:off x="5824183" y="3554609"/>
            <a:ext cx="211147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All Fillets 1/8 in Radius</a:t>
            </a:r>
            <a:endParaRPr lang="en-US" sz="1200" dirty="0"/>
          </a:p>
        </p:txBody>
      </p:sp>
      <p:cxnSp>
        <p:nvCxnSpPr>
          <p:cNvPr id="91" name="Straight Arrow Connector 90"/>
          <p:cNvCxnSpPr/>
          <p:nvPr/>
        </p:nvCxnSpPr>
        <p:spPr bwMode="auto">
          <a:xfrm>
            <a:off x="4298135" y="5410200"/>
            <a:ext cx="475488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rot="5400000" flipH="1" flipV="1">
            <a:off x="3575489" y="4686300"/>
            <a:ext cx="1447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97" name="Straight Connector 96"/>
          <p:cNvCxnSpPr>
            <a:cxnSpLocks noChangeAspect="1"/>
          </p:cNvCxnSpPr>
          <p:nvPr/>
        </p:nvCxnSpPr>
        <p:spPr bwMode="auto">
          <a:xfrm flipV="1">
            <a:off x="4307007" y="4267200"/>
            <a:ext cx="2489454" cy="113157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>
            <a:off x="6794311" y="4267200"/>
            <a:ext cx="1752600" cy="11430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Oval 102"/>
          <p:cNvSpPr>
            <a:spLocks noChangeAspect="1"/>
          </p:cNvSpPr>
          <p:nvPr/>
        </p:nvSpPr>
        <p:spPr bwMode="auto">
          <a:xfrm>
            <a:off x="6191991" y="4490568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4" name="Oval 103"/>
          <p:cNvSpPr>
            <a:spLocks noChangeAspect="1"/>
          </p:cNvSpPr>
          <p:nvPr/>
        </p:nvSpPr>
        <p:spPr bwMode="auto">
          <a:xfrm>
            <a:off x="7472151" y="4696424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 bwMode="auto">
          <a:xfrm>
            <a:off x="6765879" y="4241496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19183" y="3810000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979BF-F3A1-4591-B022-DA01D9577C89}" type="slidenum">
              <a:rPr lang="en-US"/>
              <a:pPr/>
              <a:t>2</a:t>
            </a:fld>
            <a:endParaRPr lang="en-US"/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</a:t>
            </a:r>
            <a:r>
              <a:rPr lang="en-US" dirty="0" smtClean="0"/>
              <a:t>Damage</a:t>
            </a:r>
            <a:br>
              <a:rPr lang="en-US" dirty="0" smtClean="0"/>
            </a:br>
            <a:r>
              <a:rPr lang="en-US" dirty="0" smtClean="0"/>
              <a:t>Log-Log Plot For Test Sample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rot="5400000" flipH="1" flipV="1">
            <a:off x="-533400" y="3656806"/>
            <a:ext cx="3657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1295400" y="5485606"/>
            <a:ext cx="5867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295400" y="2438400"/>
            <a:ext cx="4953000" cy="21336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6248400" y="4572000"/>
            <a:ext cx="8382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0800000">
            <a:off x="1295400" y="4572000"/>
            <a:ext cx="4800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5400000">
            <a:off x="2914650" y="5448300"/>
            <a:ext cx="76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rot="5400000">
            <a:off x="6229350" y="5448300"/>
            <a:ext cx="76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4562475" y="5448300"/>
            <a:ext cx="76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143000" y="556260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r>
              <a:rPr lang="en-US" sz="1400" baseline="30000" dirty="0" smtClean="0"/>
              <a:t>3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667000" y="556260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r>
              <a:rPr lang="en-US" sz="1400" baseline="30000" dirty="0" smtClean="0"/>
              <a:t>4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4343400" y="556260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r>
              <a:rPr lang="en-US" sz="1400" baseline="30000" dirty="0" smtClean="0"/>
              <a:t>5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019800" y="556260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r>
              <a:rPr lang="en-US" sz="1400" baseline="30000" dirty="0" smtClean="0"/>
              <a:t>6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76250" y="2286000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0.9 </a:t>
            </a:r>
            <a:r>
              <a:rPr lang="en-US" sz="1400" dirty="0" err="1" smtClean="0"/>
              <a:t>S</a:t>
            </a:r>
            <a:r>
              <a:rPr lang="en-US" sz="1400" baseline="-25000" dirty="0" err="1" smtClean="0"/>
              <a:t>ut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00740" y="441960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S’</a:t>
            </a:r>
            <a:r>
              <a:rPr lang="en-US" sz="1400" baseline="-25000" dirty="0" err="1" smtClean="0"/>
              <a:t>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048000" y="5715000"/>
            <a:ext cx="136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Cycles, 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143717" y="3361483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Stress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00740" y="395942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</a:rPr>
              <a:t>3</a:t>
            </a:r>
            <a:endParaRPr lang="en-US" sz="1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0740" y="342900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</a:rPr>
              <a:t>2</a:t>
            </a:r>
            <a:endParaRPr lang="en-US" sz="1400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0740" y="296882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</a:rPr>
              <a:t>1</a:t>
            </a:r>
            <a:endParaRPr lang="en-US" sz="1400" dirty="0">
              <a:latin typeface="+mj-lt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 rot="5400000">
            <a:off x="5855970" y="4983480"/>
            <a:ext cx="8229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rot="10800000">
            <a:off x="1325880" y="3581400"/>
            <a:ext cx="25603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rot="10800000">
            <a:off x="1280161" y="4114800"/>
            <a:ext cx="3840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rot="10800000">
            <a:off x="1341120" y="3124200"/>
            <a:ext cx="1554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4678680" y="4655820"/>
            <a:ext cx="10058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3110865" y="4404360"/>
            <a:ext cx="16459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1844040" y="4175760"/>
            <a:ext cx="21031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2590800" y="518160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baseline="-25000" dirty="0" smtClean="0"/>
              <a:t>1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3657600" y="518160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baseline="-25000" dirty="0" smtClean="0"/>
              <a:t>2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4876800" y="518160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baseline="-25000" dirty="0" smtClean="0"/>
              <a:t>3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 bwMode="auto">
          <a:xfrm>
            <a:off x="2009775" y="3076575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 rot="5400000" flipH="1" flipV="1">
            <a:off x="1943100" y="2933700"/>
            <a:ext cx="228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1295400" y="2895600"/>
            <a:ext cx="762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495425" y="2628900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baseline="-25000" dirty="0" smtClean="0"/>
              <a:t>1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4648200" y="1752600"/>
            <a:ext cx="403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l-GR" b="1" dirty="0" smtClean="0">
                <a:latin typeface="+mj-lt"/>
                <a:cs typeface="Times New Roman"/>
              </a:rPr>
              <a:t>σ</a:t>
            </a:r>
            <a:r>
              <a:rPr lang="en-US" b="1" dirty="0" smtClean="0">
                <a:latin typeface="+mj-lt"/>
                <a:cs typeface="Times New Roman"/>
              </a:rPr>
              <a:t>	–	Cyclic Stress Level</a:t>
            </a: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smtClean="0">
                <a:cs typeface="Times New Roman"/>
              </a:rPr>
              <a:t>n 	–	Number of Cycles</a:t>
            </a: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err="1" smtClean="0">
                <a:latin typeface="+mj-lt"/>
                <a:cs typeface="Times New Roman"/>
              </a:rPr>
              <a:t>S’</a:t>
            </a:r>
            <a:r>
              <a:rPr lang="en-US" b="1" baseline="-25000" dirty="0" err="1" smtClean="0">
                <a:latin typeface="+mj-lt"/>
                <a:cs typeface="Times New Roman"/>
              </a:rPr>
              <a:t>f</a:t>
            </a:r>
            <a:r>
              <a:rPr lang="en-US" b="1" dirty="0" smtClean="0">
                <a:latin typeface="+mj-lt"/>
                <a:cs typeface="Times New Roman"/>
              </a:rPr>
              <a:t>	–	Fatigue Strength at N</a:t>
            </a: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smtClean="0">
                <a:latin typeface="+mj-lt"/>
                <a:cs typeface="Times New Roman"/>
              </a:rPr>
              <a:t>N 	–	Number of Cycles to Failure given </a:t>
            </a:r>
            <a:r>
              <a:rPr lang="en-US" b="1" dirty="0" err="1" smtClean="0">
                <a:latin typeface="+mj-lt"/>
                <a:cs typeface="Times New Roman"/>
              </a:rPr>
              <a:t>S’</a:t>
            </a:r>
            <a:r>
              <a:rPr lang="en-US" b="1" baseline="-25000" dirty="0" err="1" smtClean="0">
                <a:latin typeface="+mj-lt"/>
                <a:cs typeface="Times New Roman"/>
              </a:rPr>
              <a:t>f</a:t>
            </a:r>
            <a:endParaRPr lang="en-US" b="1" dirty="0" smtClean="0">
              <a:latin typeface="+mj-lt"/>
              <a:cs typeface="Times New Roman"/>
            </a:endParaRP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err="1" smtClean="0">
                <a:latin typeface="+mj-lt"/>
                <a:cs typeface="Times New Roman"/>
              </a:rPr>
              <a:t>S’</a:t>
            </a:r>
            <a:r>
              <a:rPr lang="en-US" b="1" baseline="-25000" dirty="0" err="1" smtClean="0">
                <a:latin typeface="+mj-lt"/>
                <a:cs typeface="Times New Roman"/>
              </a:rPr>
              <a:t>e</a:t>
            </a:r>
            <a:r>
              <a:rPr lang="en-US" b="1" dirty="0" smtClean="0">
                <a:latin typeface="+mj-lt"/>
                <a:cs typeface="Times New Roman"/>
              </a:rPr>
              <a:t>	-	Endurance Limit</a:t>
            </a: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err="1" smtClean="0">
                <a:latin typeface="+mj-lt"/>
                <a:cs typeface="Times New Roman"/>
              </a:rPr>
              <a:t>S</a:t>
            </a:r>
            <a:r>
              <a:rPr lang="en-US" b="1" baseline="-25000" dirty="0" err="1" smtClean="0">
                <a:latin typeface="+mj-lt"/>
                <a:cs typeface="Times New Roman"/>
              </a:rPr>
              <a:t>ut</a:t>
            </a:r>
            <a:r>
              <a:rPr lang="en-US" b="1" dirty="0" smtClean="0">
                <a:latin typeface="+mj-lt"/>
                <a:cs typeface="Times New Roman"/>
              </a:rPr>
              <a:t>-	Ultimate Strength</a:t>
            </a:r>
          </a:p>
          <a:p>
            <a:endParaRPr lang="en-US" b="1" dirty="0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215D2-C9E0-4ECD-987A-5212B0BCCE2E}" type="slidenum">
              <a:rPr lang="en-US"/>
              <a:pPr/>
              <a:t>3</a:t>
            </a:fld>
            <a:endParaRPr lang="en-US"/>
          </a:p>
        </p:txBody>
      </p:sp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Endurance Limit Modifying Factors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baseline="-25000" dirty="0" smtClean="0"/>
              <a:t>e</a:t>
            </a:r>
            <a:r>
              <a:rPr lang="en-US" dirty="0" smtClean="0"/>
              <a:t>=</a:t>
            </a:r>
            <a:r>
              <a:rPr lang="en-US" dirty="0" err="1" smtClean="0"/>
              <a:t>k</a:t>
            </a:r>
            <a:r>
              <a:rPr lang="en-US" baseline="-25000" dirty="0" err="1" smtClean="0"/>
              <a:t>a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k</a:t>
            </a:r>
            <a:r>
              <a:rPr lang="en-US" baseline="-25000" dirty="0" err="1" smtClean="0"/>
              <a:t>c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err="1" smtClean="0"/>
              <a:t>k</a:t>
            </a:r>
            <a:r>
              <a:rPr lang="en-US" baseline="-25000" dirty="0" err="1" smtClean="0"/>
              <a:t>e</a:t>
            </a:r>
            <a:r>
              <a:rPr lang="en-US" dirty="0" err="1" smtClean="0"/>
              <a:t>k</a:t>
            </a:r>
            <a:r>
              <a:rPr lang="en-US" baseline="-25000" dirty="0" err="1" smtClean="0"/>
              <a:t>f</a:t>
            </a:r>
            <a:r>
              <a:rPr lang="en-US" dirty="0" err="1" smtClean="0"/>
              <a:t>S’</a:t>
            </a:r>
            <a:r>
              <a:rPr lang="en-US" baseline="-25000" dirty="0" err="1" smtClean="0"/>
              <a:t>e</a:t>
            </a:r>
            <a:endParaRPr lang="en-US" dirty="0"/>
          </a:p>
          <a:p>
            <a:pPr lvl="1"/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-surface factor</a:t>
            </a:r>
          </a:p>
          <a:p>
            <a:pPr lvl="1"/>
            <a:r>
              <a:rPr lang="en-US" dirty="0"/>
              <a:t>k</a:t>
            </a:r>
            <a:r>
              <a:rPr lang="en-US" baseline="-25000" dirty="0"/>
              <a:t>b</a:t>
            </a:r>
            <a:r>
              <a:rPr lang="en-US" dirty="0"/>
              <a:t>-size factor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dirty="0"/>
              <a:t>-reliability factor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d</a:t>
            </a:r>
            <a:r>
              <a:rPr lang="en-US" dirty="0"/>
              <a:t>-temperature factor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e</a:t>
            </a:r>
            <a:r>
              <a:rPr lang="en-US" dirty="0"/>
              <a:t>-modifying factor for stress concentrations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f</a:t>
            </a:r>
            <a:r>
              <a:rPr lang="en-US" dirty="0"/>
              <a:t>-miscellaneous effects factor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6CABF0-5B10-4593-81D5-8AC7218D3BD8}" type="slidenum">
              <a:rPr lang="en-US"/>
              <a:pPr/>
              <a:t>4</a:t>
            </a:fld>
            <a:endParaRPr lang="en-US"/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baseline="-25000"/>
              <a:t>a </a:t>
            </a:r>
            <a:r>
              <a:rPr lang="en-US"/>
              <a:t>– Surface factor</a:t>
            </a:r>
          </a:p>
        </p:txBody>
      </p:sp>
      <p:pic>
        <p:nvPicPr>
          <p:cNvPr id="357380" name="Picture 4" descr="L01F1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57270"/>
            <a:ext cx="3934092" cy="3432412"/>
          </a:xfrm>
          <a:prstGeom prst="rect">
            <a:avLst/>
          </a:prstGeom>
          <a:noFill/>
        </p:spPr>
      </p:pic>
      <p:pic>
        <p:nvPicPr>
          <p:cNvPr id="539650" name="Picture 2" descr="C:\Users\bucinelr\Desktop\Documents\Courses\MER419\Shigley Course Materials\MH Images\chapter-6\table\table6.2.jp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8187" y="3505200"/>
            <a:ext cx="4553424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745747"/>
              </p:ext>
            </p:extLst>
          </p:nvPr>
        </p:nvGraphicFramePr>
        <p:xfrm>
          <a:off x="1794074" y="2514600"/>
          <a:ext cx="1751348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58" name="Equation" r:id="rId6" imgW="647640" imgH="241200" progId="Equation.DSMT4">
                  <p:embed/>
                </p:oleObj>
              </mc:Choice>
              <mc:Fallback>
                <p:oleObj name="Equation" r:id="rId6" imgW="6476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4074" y="2514600"/>
                        <a:ext cx="1751348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861698-623E-4A68-81F1-F4E8F8FFD57A}" type="slidenum">
              <a:rPr lang="en-US"/>
              <a:pPr/>
              <a:t>5</a:t>
            </a:fld>
            <a:endParaRPr lang="en-US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baseline="-25000" dirty="0"/>
              <a:t>b</a:t>
            </a:r>
            <a:r>
              <a:rPr lang="en-US" dirty="0"/>
              <a:t> – Size Effect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Rotating beam test specimen is 0.3 in in diameter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Large specimens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2in </a:t>
            </a:r>
            <a:r>
              <a:rPr lang="en-US" sz="2400" dirty="0" err="1"/>
              <a:t>dia</a:t>
            </a:r>
            <a:r>
              <a:rPr lang="en-US" sz="2400" dirty="0"/>
              <a:t> -&gt; 10 to 25% reduction in S</a:t>
            </a:r>
            <a:r>
              <a:rPr lang="en-US" sz="2400" baseline="-25000" dirty="0"/>
              <a:t>e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 err="1"/>
              <a:t>Dia</a:t>
            </a:r>
            <a:r>
              <a:rPr lang="en-US" sz="2400" dirty="0"/>
              <a:t> &gt; 2in -&gt; 25% reduction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For bending and torsion, k</a:t>
            </a:r>
            <a:r>
              <a:rPr lang="en-US" sz="2800" baseline="-25000" dirty="0"/>
              <a:t>b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sz="2400" dirty="0">
                <a:cs typeface="Times New Roman" pitchFamily="18" charset="0"/>
              </a:rPr>
              <a:t>0.3in (7.6mm) -&gt; k</a:t>
            </a:r>
            <a:r>
              <a:rPr lang="en-US" sz="2400" baseline="-25000" dirty="0">
                <a:cs typeface="Times New Roman" pitchFamily="18" charset="0"/>
              </a:rPr>
              <a:t>b</a:t>
            </a:r>
            <a:r>
              <a:rPr lang="en-US" sz="2400" dirty="0">
                <a:cs typeface="Times New Roman" pitchFamily="18" charset="0"/>
              </a:rPr>
              <a:t>=1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cs typeface="Times New Roman" pitchFamily="18" charset="0"/>
              </a:rPr>
              <a:t>0.3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sz="2400" dirty="0">
                <a:cs typeface="Times New Roman" pitchFamily="18" charset="0"/>
              </a:rPr>
              <a:t>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 sz="2400" dirty="0">
                <a:cs typeface="Times New Roman" pitchFamily="18" charset="0"/>
              </a:rPr>
              <a:t>2.0 -&gt; k</a:t>
            </a:r>
            <a:r>
              <a:rPr lang="en-US" sz="2400" baseline="-25000" dirty="0">
                <a:cs typeface="Times New Roman" pitchFamily="18" charset="0"/>
              </a:rPr>
              <a:t>b</a:t>
            </a:r>
            <a:r>
              <a:rPr lang="en-US" sz="2400" dirty="0">
                <a:cs typeface="Times New Roman" pitchFamily="18" charset="0"/>
              </a:rPr>
              <a:t>=0.85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cs typeface="Times New Roman" pitchFamily="18" charset="0"/>
              </a:rPr>
              <a:t>d&gt;2.0in -&gt; </a:t>
            </a:r>
            <a:r>
              <a:rPr lang="en-US" sz="2400" dirty="0" smtClean="0">
                <a:cs typeface="Times New Roman" pitchFamily="18" charset="0"/>
              </a:rPr>
              <a:t>k</a:t>
            </a:r>
            <a:r>
              <a:rPr lang="en-US" sz="2400" baseline="-25000" dirty="0" smtClean="0">
                <a:cs typeface="Times New Roman" pitchFamily="18" charset="0"/>
              </a:rPr>
              <a:t>b</a:t>
            </a:r>
            <a:r>
              <a:rPr lang="en-US" sz="2400" dirty="0" smtClean="0">
                <a:cs typeface="Times New Roman" pitchFamily="18" charset="0"/>
              </a:rPr>
              <a:t>=0.75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cs typeface="Times New Roman" pitchFamily="18" charset="0"/>
              </a:rPr>
              <a:t>For Axial loading, k</a:t>
            </a:r>
            <a:r>
              <a:rPr lang="en-US" sz="2800" baseline="-25000" dirty="0" smtClean="0">
                <a:cs typeface="Times New Roman" pitchFamily="18" charset="0"/>
              </a:rPr>
              <a:t>b</a:t>
            </a:r>
            <a:r>
              <a:rPr lang="en-US" sz="2800" dirty="0" smtClean="0">
                <a:cs typeface="Times New Roman" pitchFamily="18" charset="0"/>
              </a:rPr>
              <a:t>=1</a:t>
            </a:r>
            <a:endParaRPr lang="en-US" sz="2800" dirty="0"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</a:t>
            </a:r>
            <a:r>
              <a:rPr lang="en-US" baseline="-25000" dirty="0" smtClean="0"/>
              <a:t>c</a:t>
            </a:r>
            <a:r>
              <a:rPr lang="en-US" dirty="0" smtClean="0"/>
              <a:t>- Loading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Bending k</a:t>
            </a:r>
            <a:r>
              <a:rPr lang="en-US" baseline="-25000" dirty="0" smtClean="0"/>
              <a:t>c</a:t>
            </a:r>
            <a:r>
              <a:rPr lang="en-US" dirty="0" smtClean="0"/>
              <a:t>=1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Axial k</a:t>
            </a:r>
            <a:r>
              <a:rPr lang="en-US" baseline="-25000" dirty="0" smtClean="0"/>
              <a:t>c</a:t>
            </a:r>
            <a:r>
              <a:rPr lang="en-US" dirty="0" smtClean="0"/>
              <a:t>=0.85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Torsion k</a:t>
            </a:r>
            <a:r>
              <a:rPr lang="en-US" baseline="-25000" dirty="0" smtClean="0"/>
              <a:t>c</a:t>
            </a:r>
            <a:r>
              <a:rPr lang="en-US" dirty="0" smtClean="0"/>
              <a:t>=0.59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E83A85-1AEC-445B-AD1A-57D30AB68B5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3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FB5C01-323F-424E-B595-3A52EB3D188A}" type="slidenum">
              <a:rPr lang="en-US"/>
              <a:pPr/>
              <a:t>7</a:t>
            </a:fld>
            <a:endParaRPr lang="en-US"/>
          </a:p>
        </p:txBody>
      </p:sp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baseline="-25000"/>
              <a:t>d</a:t>
            </a:r>
            <a:r>
              <a:rPr lang="en-US"/>
              <a:t> - Temperature</a:t>
            </a: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steel</a:t>
            </a:r>
          </a:p>
          <a:p>
            <a:pPr lvl="1"/>
            <a:r>
              <a:rPr lang="en-US"/>
              <a:t>T &lt; 160 °F -&gt; k</a:t>
            </a:r>
            <a:r>
              <a:rPr lang="en-US" baseline="-25000"/>
              <a:t>d</a:t>
            </a:r>
            <a:r>
              <a:rPr lang="en-US"/>
              <a:t>=1</a:t>
            </a:r>
          </a:p>
          <a:p>
            <a:pPr lvl="1"/>
            <a:r>
              <a:rPr lang="en-US"/>
              <a:t>T &gt; 160 °F -&gt; k</a:t>
            </a:r>
            <a:r>
              <a:rPr lang="en-US" baseline="-25000"/>
              <a:t>d</a:t>
            </a:r>
            <a:r>
              <a:rPr lang="en-US"/>
              <a:t>=620/(460+T)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74F5AD-492F-4DE2-8D0A-5715D43F10C6}" type="slidenum">
              <a:rPr lang="en-US"/>
              <a:pPr/>
              <a:t>8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</a:t>
            </a:r>
            <a:r>
              <a:rPr lang="en-US" dirty="0"/>
              <a:t>Concentration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baseline="-25000" dirty="0"/>
              <a:t>t </a:t>
            </a:r>
            <a:r>
              <a:rPr lang="en-US" dirty="0"/>
              <a:t>– theoretical or geometric </a:t>
            </a:r>
            <a:r>
              <a:rPr lang="en-US" dirty="0" smtClean="0"/>
              <a:t>static stress </a:t>
            </a:r>
            <a:r>
              <a:rPr lang="en-US" dirty="0"/>
              <a:t>concentration factor</a:t>
            </a:r>
          </a:p>
          <a:p>
            <a:r>
              <a:rPr lang="en-US" dirty="0" err="1"/>
              <a:t>K</a:t>
            </a:r>
            <a:r>
              <a:rPr lang="en-US" baseline="-25000" dirty="0" err="1"/>
              <a:t>f</a:t>
            </a:r>
            <a:r>
              <a:rPr lang="en-US" dirty="0"/>
              <a:t> – fatigue strength reduction factor</a:t>
            </a:r>
          </a:p>
          <a:p>
            <a:pPr lvl="1"/>
            <a:r>
              <a:rPr lang="en-US" dirty="0"/>
              <a:t>(endurance limit of notch free specimen)/(endurance limit of notched specimens)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f</a:t>
            </a:r>
            <a:r>
              <a:rPr lang="en-US" baseline="-25000" dirty="0" smtClean="0"/>
              <a:t> </a:t>
            </a:r>
            <a:r>
              <a:rPr lang="en-US" dirty="0" smtClean="0"/>
              <a:t>=</a:t>
            </a:r>
            <a:r>
              <a:rPr lang="en-US" dirty="0"/>
              <a:t>1+q(K</a:t>
            </a:r>
            <a:r>
              <a:rPr lang="en-US" baseline="-25000" dirty="0"/>
              <a:t>t</a:t>
            </a:r>
            <a:r>
              <a:rPr lang="en-US" dirty="0"/>
              <a:t>-1), q-notch sensitivity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e</a:t>
            </a:r>
            <a:r>
              <a:rPr lang="en-US" dirty="0"/>
              <a:t>=1/</a:t>
            </a:r>
            <a:r>
              <a:rPr lang="en-US" dirty="0" err="1"/>
              <a:t>K</a:t>
            </a:r>
            <a:r>
              <a:rPr lang="en-US" baseline="-25000" dirty="0" err="1"/>
              <a:t>f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74F5AD-492F-4DE2-8D0A-5715D43F10C6}" type="slidenum">
              <a:rPr lang="en-US"/>
              <a:pPr/>
              <a:t>9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Stress </a:t>
            </a:r>
            <a:r>
              <a:rPr lang="en-US" dirty="0"/>
              <a:t>Concentration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baseline="-25000" dirty="0"/>
              <a:t>t </a:t>
            </a:r>
            <a:r>
              <a:rPr lang="en-US" dirty="0"/>
              <a:t>– theoretical or geometric </a:t>
            </a:r>
            <a:r>
              <a:rPr lang="en-US" dirty="0" smtClean="0"/>
              <a:t>static stress </a:t>
            </a:r>
            <a:r>
              <a:rPr lang="en-US" dirty="0"/>
              <a:t>concentration factor</a:t>
            </a:r>
          </a:p>
          <a:p>
            <a:r>
              <a:rPr lang="en-US" dirty="0" err="1"/>
              <a:t>K</a:t>
            </a:r>
            <a:r>
              <a:rPr lang="en-US" baseline="-25000" dirty="0" err="1"/>
              <a:t>f</a:t>
            </a:r>
            <a:r>
              <a:rPr lang="en-US" dirty="0"/>
              <a:t> – fatigue strength reduction </a:t>
            </a:r>
            <a:r>
              <a:rPr lang="en-US" dirty="0" smtClean="0"/>
              <a:t>factor</a:t>
            </a:r>
          </a:p>
          <a:p>
            <a:endParaRPr lang="en-US" dirty="0" smtClean="0"/>
          </a:p>
          <a:p>
            <a:r>
              <a:rPr lang="en-US" dirty="0" smtClean="0"/>
              <a:t>Notch Sensitivity Factor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286000" y="3657600"/>
          <a:ext cx="3048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2" name="Equation" r:id="rId4" imgW="1269720" imgH="253800" progId="Equation.DSMT4">
                  <p:embed/>
                </p:oleObj>
              </mc:Choice>
              <mc:Fallback>
                <p:oleObj name="Equation" r:id="rId4" imgW="1269720" imgH="2538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657600"/>
                        <a:ext cx="30480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05000" y="4800601"/>
          <a:ext cx="4902202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3" name="Equation" r:id="rId6" imgW="2450880" imgH="685800" progId="Equation.DSMT4">
                  <p:embed/>
                </p:oleObj>
              </mc:Choice>
              <mc:Fallback>
                <p:oleObj name="Equation" r:id="rId6" imgW="2450880" imgH="685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800601"/>
                        <a:ext cx="4902202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2949</TotalTime>
  <Words>546</Words>
  <Application>Microsoft Office PowerPoint</Application>
  <PresentationFormat>On-screen Show (4:3)</PresentationFormat>
  <Paragraphs>270</Paragraphs>
  <Slides>14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Profile</vt:lpstr>
      <vt:lpstr>Equation</vt:lpstr>
      <vt:lpstr>FATIGUE</vt:lpstr>
      <vt:lpstr>Cumulative Damage Log-Log Plot For Test Sample</vt:lpstr>
      <vt:lpstr>Endurance Limit Modifying Factors</vt:lpstr>
      <vt:lpstr>ka – Surface factor</vt:lpstr>
      <vt:lpstr>kb – Size Effect</vt:lpstr>
      <vt:lpstr>kc- Loading Factor</vt:lpstr>
      <vt:lpstr>kd - Temperature</vt:lpstr>
      <vt:lpstr>Stress Concentration</vt:lpstr>
      <vt:lpstr>Stress Concentration</vt:lpstr>
      <vt:lpstr>Neuber Constants, </vt:lpstr>
      <vt:lpstr>Notch Sensitivity Curves</vt:lpstr>
      <vt:lpstr>Additional Notch Sensitivity Curves</vt:lpstr>
      <vt:lpstr>ke - Reliability</vt:lpstr>
      <vt:lpstr>Example</vt:lpstr>
    </vt:vector>
  </TitlesOfParts>
  <Company>Union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 </cp:lastModifiedBy>
  <cp:revision>108</cp:revision>
  <cp:lastPrinted>2016-05-27T11:53:06Z</cp:lastPrinted>
  <dcterms:created xsi:type="dcterms:W3CDTF">2000-05-18T05:09:09Z</dcterms:created>
  <dcterms:modified xsi:type="dcterms:W3CDTF">2016-05-27T11:53:19Z</dcterms:modified>
</cp:coreProperties>
</file>